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258" r:id="rId2"/>
    <p:sldId id="261" r:id="rId3"/>
    <p:sldId id="262" r:id="rId4"/>
    <p:sldId id="263" r:id="rId5"/>
    <p:sldId id="26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</p:sldIdLst>
  <p:sldSz cx="12192000" cy="6858000"/>
  <p:notesSz cx="6858000" cy="9144000"/>
  <p:embeddedFontLst>
    <p:embeddedFont>
      <p:font typeface="Arial Nova" panose="020B0504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osis" panose="020B0604020202020204" charset="0"/>
      <p:regular r:id="rId24"/>
      <p:bold r:id="rId25"/>
    </p:embeddedFont>
    <p:embeddedFont>
      <p:font typeface="Dosis Medium" panose="020B0604020202020204" charset="0"/>
      <p:regular r:id="rId26"/>
      <p:bold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stavo Ruchau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A7B5DA-BB6E-447C-A0BD-87AB4161DCC0}" v="127" dt="2020-01-13T16:45:24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1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9eafeadad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Capa - Opção 02</a:t>
            </a:r>
            <a:endParaRPr/>
          </a:p>
        </p:txBody>
      </p:sp>
      <p:sp>
        <p:nvSpPr>
          <p:cNvPr id="201" name="Google Shape;201;g59eafeada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eafead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9eafead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02 (variação)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2741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eafead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9eafead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02 (variação)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6772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eafead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9eafead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02 (variação)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42999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eafead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9eafead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02 (variação)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2527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9eafeada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59eafeada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01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9eafeada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59eafeada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02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9eafeada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59eafeada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01 (variação)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eafead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9eafead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02 (variação)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eafead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9eafead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02 (variação)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2268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eafead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9eafead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02 (variação)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715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eafead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9eafead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02 (variação)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83838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9eafeada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59eafeada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de seção - Opção 02 (variação)</a:t>
            </a:r>
            <a:endParaRPr sz="1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0626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ásico (roxo)">
  <p:cSld name="CUSTOM_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 l="49" r="39"/>
          <a:stretch/>
        </p:blipFill>
        <p:spPr>
          <a:xfrm>
            <a:off x="0" y="-6354"/>
            <a:ext cx="12192000" cy="686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212350" y="2362800"/>
            <a:ext cx="5411100" cy="1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2212350" y="3931200"/>
            <a:ext cx="5411100" cy="10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Arial Nova" panose="020B0504020202020204" pitchFamily="34" charset="0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+ Header (roxo + cinza)">
  <p:cSld name="1_Slide de título_3">
    <p:bg>
      <p:bgPr>
        <a:solidFill>
          <a:srgbClr val="F3F3F3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2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l="49" r="39"/>
          <a:stretch/>
        </p:blipFill>
        <p:spPr>
          <a:xfrm>
            <a:off x="0" y="-3179"/>
            <a:ext cx="12192000" cy="686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 rotWithShape="1">
          <a:blip r:embed="rId2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998700" y="1512275"/>
            <a:ext cx="4073400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7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1016850" y="3093275"/>
            <a:ext cx="45897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None/>
              <a:defRPr sz="1800">
                <a:solidFill>
                  <a:srgbClr val="F3F3F3"/>
                </a:solidFill>
                <a:latin typeface="Arial Nova" panose="020B0504020202020204" pitchFamily="34" charset="0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○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■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●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○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■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●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○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■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2"/>
          </p:nvPr>
        </p:nvSpPr>
        <p:spPr>
          <a:xfrm>
            <a:off x="5981350" y="3093275"/>
            <a:ext cx="4589700" cy="27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114300" lvl="0" indent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None/>
              <a:defRPr sz="1800">
                <a:solidFill>
                  <a:srgbClr val="F3F3F3"/>
                </a:solidFill>
                <a:latin typeface="Arial Nova" panose="020B0504020202020204" pitchFamily="34" charset="0"/>
                <a:ea typeface="Roboto"/>
                <a:cs typeface="Roboto"/>
                <a:sym typeface="Robo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○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■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●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○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■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●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○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■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4741"/>
            <a:ext cx="12192001" cy="887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>
            <a:spLocks noGrp="1"/>
          </p:cNvSpPr>
          <p:nvPr>
            <p:ph type="subTitle" idx="3"/>
          </p:nvPr>
        </p:nvSpPr>
        <p:spPr>
          <a:xfrm>
            <a:off x="2941927" y="4475"/>
            <a:ext cx="63084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411E5A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(cinza)">
  <p:cSld name="CUSTOM_7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6045525" y="1133800"/>
            <a:ext cx="5397000" cy="4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rgbClr val="411E5A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6354"/>
            <a:ext cx="12192000" cy="686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6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/>
          <p:nvPr/>
        </p:nvSpPr>
        <p:spPr>
          <a:xfrm>
            <a:off x="5458265" y="1961092"/>
            <a:ext cx="6486606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pt-BR" sz="5000" dirty="0">
                <a:solidFill>
                  <a:srgbClr val="42186C"/>
                </a:solidFill>
                <a:latin typeface="Dosis"/>
                <a:ea typeface="Dosis"/>
                <a:cs typeface="Dosis"/>
                <a:sym typeface="Dosis"/>
              </a:rPr>
              <a:t>Configuração de </a:t>
            </a: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pt-BR" sz="5000" b="1" dirty="0">
                <a:solidFill>
                  <a:srgbClr val="42186C"/>
                </a:solidFill>
                <a:latin typeface="Dosis"/>
                <a:ea typeface="Dosis"/>
                <a:cs typeface="Dosis"/>
                <a:sym typeface="Dosis"/>
              </a:rPr>
              <a:t>Centro de Distribuição</a:t>
            </a:r>
            <a:r>
              <a:rPr lang="pt-BR" sz="5000" dirty="0">
                <a:solidFill>
                  <a:srgbClr val="42186C"/>
                </a:solidFill>
                <a:latin typeface="Dosis"/>
                <a:ea typeface="Dosis"/>
                <a:cs typeface="Dosis"/>
                <a:sym typeface="Dosis"/>
              </a:rPr>
              <a:t> e </a:t>
            </a:r>
            <a:r>
              <a:rPr lang="pt-BR" sz="5000" b="1" dirty="0">
                <a:solidFill>
                  <a:srgbClr val="42186C"/>
                </a:solidFill>
                <a:latin typeface="Dosis"/>
                <a:ea typeface="Dosis"/>
                <a:cs typeface="Dosis"/>
                <a:sym typeface="Dosis"/>
              </a:rPr>
              <a:t>Externos</a:t>
            </a:r>
            <a:endParaRPr sz="5000" b="1" dirty="0">
              <a:solidFill>
                <a:srgbClr val="42186C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7691443" y="4249600"/>
            <a:ext cx="2510100" cy="458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E482B"/>
              </a:gs>
              <a:gs pos="100000">
                <a:srgbClr val="FCB712"/>
              </a:gs>
            </a:gsLst>
            <a:lin ang="2700006" scaled="0"/>
          </a:gradFill>
          <a:ln>
            <a:noFill/>
          </a:ln>
        </p:spPr>
        <p:txBody>
          <a:bodyPr spcFirstLastPara="1" wrap="square" lIns="73125" tIns="73125" rIns="73125" bIns="731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FFFF"/>
                </a:solidFill>
                <a:latin typeface="Arial Nova" panose="020B0504020202020204" pitchFamily="34" charset="0"/>
                <a:ea typeface="Roboto"/>
                <a:cs typeface="Roboto"/>
                <a:sym typeface="Roboto"/>
              </a:rPr>
              <a:t>Clubes Melissa</a:t>
            </a:r>
            <a:endParaRPr sz="896" b="1" dirty="0">
              <a:solidFill>
                <a:srgbClr val="FFFFFF"/>
              </a:solidFill>
              <a:latin typeface="Arial Nova" panose="020B05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FCB7E2-476B-4175-BC44-82EFB00F1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493" y="5949728"/>
            <a:ext cx="1712712" cy="504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 rotWithShape="1">
          <a:blip r:embed="rId4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65607E-98F3-488C-88B6-6CF7FC657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2A7813B-0790-474F-AA70-BAA8E8785CA9}"/>
              </a:ext>
            </a:extLst>
          </p:cNvPr>
          <p:cNvSpPr txBox="1"/>
          <p:nvPr/>
        </p:nvSpPr>
        <p:spPr>
          <a:xfrm>
            <a:off x="1598904" y="812554"/>
            <a:ext cx="10981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No Banco de Dados, nos campos STATUS, a LOJA ficará como ‘A’’ e o EXTERNO 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Ficará como ‘S’’. O campo GRUPO também deve estar o mesmo: 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0B3E0FE-E1D1-4698-AB00-8E10275C6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33" y="1745956"/>
            <a:ext cx="10850934" cy="34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1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 rotWithShape="1">
          <a:blip r:embed="rId4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65607E-98F3-488C-88B6-6CF7FC657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2A7813B-0790-474F-AA70-BAA8E8785CA9}"/>
              </a:ext>
            </a:extLst>
          </p:cNvPr>
          <p:cNvSpPr txBox="1"/>
          <p:nvPr/>
        </p:nvSpPr>
        <p:spPr>
          <a:xfrm>
            <a:off x="714083" y="591441"/>
            <a:ext cx="110923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No campo ConfigCD, o número abaixo indica se a empresa será loja ou externo, sendo necessário inserir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a informação no campo solicitado:</a:t>
            </a:r>
          </a:p>
          <a:p>
            <a:endParaRPr lang="pt-BR" sz="1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1 – Loja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2 – Depósito Rápido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3 – Depósito Externo 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36DE890-DBFD-4BF2-ADF8-0A74A451C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83" y="2500316"/>
            <a:ext cx="10145910" cy="31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7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 rotWithShape="1">
          <a:blip r:embed="rId4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65607E-98F3-488C-88B6-6CF7FC657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2A7813B-0790-474F-AA70-BAA8E8785CA9}"/>
              </a:ext>
            </a:extLst>
          </p:cNvPr>
          <p:cNvSpPr txBox="1"/>
          <p:nvPr/>
        </p:nvSpPr>
        <p:spPr>
          <a:xfrm>
            <a:off x="714083" y="680595"/>
            <a:ext cx="11092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A chave de autenticação é a mesma para ambas as empresas: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648176B-A071-4A31-ADF5-EAE5EEE4C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35" y="1751223"/>
            <a:ext cx="11713930" cy="33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5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 rotWithShape="1">
          <a:blip r:embed="rId4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65607E-98F3-488C-88B6-6CF7FC657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2A7813B-0790-474F-AA70-BAA8E8785CA9}"/>
              </a:ext>
            </a:extLst>
          </p:cNvPr>
          <p:cNvSpPr txBox="1"/>
          <p:nvPr/>
        </p:nvSpPr>
        <p:spPr>
          <a:xfrm>
            <a:off x="1506562" y="784415"/>
            <a:ext cx="110923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3F3F3"/>
                </a:solidFill>
                <a:latin typeface="Dosis Medium"/>
                <a:ea typeface="Dosis Medium"/>
                <a:cs typeface="Dosis Medium"/>
                <a:sym typeface="Dosis Medium"/>
              </a:rPr>
              <a:t>Após a configuração, a loja estará apta a realizar transferências entre Lojas e Externos: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48A1BB2-AADE-4853-8C7A-B67C902E7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40" y="1594677"/>
            <a:ext cx="7567864" cy="40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5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5"/>
          <p:cNvPicPr preferRelativeResize="0"/>
          <p:nvPr/>
        </p:nvPicPr>
        <p:blipFill rotWithShape="1">
          <a:blip r:embed="rId4">
            <a:alphaModFix/>
          </a:blip>
          <a:srcRect t="7813" b="78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/>
          <p:cNvSpPr txBox="1"/>
          <p:nvPr/>
        </p:nvSpPr>
        <p:spPr>
          <a:xfrm>
            <a:off x="881575" y="3193082"/>
            <a:ext cx="11059758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25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Para realizar a Configuração correta, abaixo temos o conceito de cada item:</a:t>
            </a:r>
          </a:p>
          <a:p>
            <a:pPr lvl="0">
              <a:spcAft>
                <a:spcPts val="1000"/>
              </a:spcAft>
            </a:pPr>
            <a:r>
              <a:rPr lang="pt-BR" sz="20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1 – Loja: Clubes Melissa que são os titulares do CNPJ que irão gerar os Externos (Depósitos).</a:t>
            </a:r>
          </a:p>
          <a:p>
            <a:pPr lvl="0">
              <a:spcAft>
                <a:spcPts val="1000"/>
              </a:spcAft>
            </a:pPr>
            <a:endParaRPr lang="pt-BR" sz="2000" b="1" dirty="0">
              <a:solidFill>
                <a:srgbClr val="F3F3F3"/>
              </a:solidFill>
              <a:latin typeface="Dosis"/>
              <a:ea typeface="Dosis"/>
              <a:cs typeface="Dosis"/>
              <a:sym typeface="Dosis"/>
            </a:endParaRPr>
          </a:p>
          <a:p>
            <a:pPr lvl="0">
              <a:spcAft>
                <a:spcPts val="1000"/>
              </a:spcAft>
            </a:pPr>
            <a:r>
              <a:rPr lang="pt-BR" sz="20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Externos: Os estoques são divididos em dois itens, Depósito Rápido e Depósito Externo</a:t>
            </a:r>
          </a:p>
          <a:p>
            <a:pPr lvl="0">
              <a:spcAft>
                <a:spcPts val="1000"/>
              </a:spcAft>
            </a:pPr>
            <a:r>
              <a:rPr lang="pt-BR" sz="20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2 -  Depósito Rápido: Quando a loja tem um Estoque na estrutura da Loja, onde o acesso ao restante dos produtos que não estão na frente de Loja é facilitado;</a:t>
            </a:r>
          </a:p>
          <a:p>
            <a:pPr lvl="0">
              <a:spcAft>
                <a:spcPts val="1000"/>
              </a:spcAft>
            </a:pPr>
            <a:r>
              <a:rPr lang="pt-BR" sz="20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3 - Já o Depósito Externo é tratado como um ‘’depósito’’ fora da estrutura da Loja (geralmente localizado na estrutura dos </a:t>
            </a:r>
            <a:r>
              <a:rPr lang="pt-BR" sz="2000" b="1" dirty="0" err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Shopping’s</a:t>
            </a:r>
            <a:r>
              <a:rPr lang="pt-BR" sz="20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pPr lvl="0">
              <a:spcAft>
                <a:spcPts val="1000"/>
              </a:spcAft>
            </a:pPr>
            <a:endParaRPr lang="pt-BR" sz="2000" b="1" dirty="0">
              <a:solidFill>
                <a:srgbClr val="F3F3F3"/>
              </a:solidFill>
              <a:latin typeface="Dosis"/>
              <a:ea typeface="Dosis"/>
              <a:cs typeface="Dosis"/>
              <a:sym typeface="Dosis"/>
            </a:endParaRPr>
          </a:p>
          <a:p>
            <a:pPr lvl="0" algn="l" rtl="0">
              <a:spcBef>
                <a:spcPts val="0"/>
              </a:spcBef>
              <a:spcAft>
                <a:spcPts val="1000"/>
              </a:spcAft>
            </a:pPr>
            <a:r>
              <a:rPr lang="pt-BR" sz="20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Centro de Distribuição: Utilizado somente para criar a CONFIG:</a:t>
            </a:r>
          </a:p>
          <a:p>
            <a:pPr lvl="0">
              <a:spcAft>
                <a:spcPts val="1000"/>
              </a:spcAft>
            </a:pPr>
            <a:r>
              <a:rPr lang="pt-BR" sz="20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4 </a:t>
            </a:r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– Depósito CD</a:t>
            </a:r>
            <a:endParaRPr lang="pt-BR" sz="2000" b="1" dirty="0">
              <a:solidFill>
                <a:srgbClr val="F3F3F3"/>
              </a:solidFill>
              <a:latin typeface="Dosis"/>
              <a:ea typeface="Dosis"/>
              <a:cs typeface="Dosis"/>
              <a:sym typeface="Dosis"/>
            </a:endParaRPr>
          </a:p>
          <a:p>
            <a:pPr lvl="0" algn="l" rtl="0">
              <a:spcBef>
                <a:spcPts val="0"/>
              </a:spcBef>
              <a:spcAft>
                <a:spcPts val="1000"/>
              </a:spcAft>
            </a:pPr>
            <a:r>
              <a:rPr lang="pt-BR" sz="20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OBS: Somente a SetaDigital realiza a configuração de Centro de Distribuição, não sendo permitido realizar repasse da situação para </a:t>
            </a:r>
            <a:r>
              <a:rPr lang="pt-BR" sz="2000" b="1" dirty="0" err="1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Multi</a:t>
            </a:r>
            <a:r>
              <a:rPr lang="pt-BR" sz="20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 ou terceiros. </a:t>
            </a:r>
          </a:p>
          <a:p>
            <a:pPr lvl="0" algn="l" rtl="0">
              <a:spcBef>
                <a:spcPts val="0"/>
              </a:spcBef>
              <a:spcAft>
                <a:spcPts val="1000"/>
              </a:spcAft>
            </a:pPr>
            <a:endParaRPr lang="pt-BR" sz="2000" b="1" dirty="0">
              <a:solidFill>
                <a:srgbClr val="F3F3F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pt-BR" sz="2000" b="1" dirty="0">
              <a:solidFill>
                <a:srgbClr val="F3F3F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lang="pt-BR" sz="2000" b="1" dirty="0">
              <a:solidFill>
                <a:srgbClr val="F3F3F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2000" b="1" dirty="0">
              <a:solidFill>
                <a:srgbClr val="F3F3F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5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8F416D7-9ADA-4787-AF78-1C6957DF7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6"/>
          <p:cNvPicPr preferRelativeResize="0"/>
          <p:nvPr/>
        </p:nvPicPr>
        <p:blipFill rotWithShape="1">
          <a:blip r:embed="rId4">
            <a:alphaModFix/>
          </a:blip>
          <a:srcRect t="7742" b="7733"/>
          <a:stretch/>
        </p:blipFill>
        <p:spPr>
          <a:xfrm>
            <a:off x="0" y="37262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6"/>
          <p:cNvSpPr txBox="1"/>
          <p:nvPr/>
        </p:nvSpPr>
        <p:spPr>
          <a:xfrm>
            <a:off x="3080141" y="-342931"/>
            <a:ext cx="9463836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Para configuração de Centro de Distribuição:</a:t>
            </a:r>
            <a:endParaRPr sz="2500" b="1" dirty="0">
              <a:solidFill>
                <a:srgbClr val="F3F3F3"/>
              </a:solidFill>
              <a:latin typeface="Arial Nova" panose="020B0504020202020204" pitchFamily="34" charset="0"/>
              <a:ea typeface="Dosis"/>
              <a:cs typeface="Dosis"/>
              <a:sym typeface="Dosis"/>
            </a:endParaRPr>
          </a:p>
        </p:txBody>
      </p:sp>
      <p:pic>
        <p:nvPicPr>
          <p:cNvPr id="231" name="Google Shape;231;p36"/>
          <p:cNvPicPr preferRelativeResize="0"/>
          <p:nvPr/>
        </p:nvPicPr>
        <p:blipFill rotWithShape="1">
          <a:blip r:embed="rId5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4C0108C-DB1E-4A34-A35A-7824BA4B6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DE5BC6D-46A5-4F92-B0A2-8B83D65F5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271" y="1174808"/>
            <a:ext cx="4377859" cy="50294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19AFC24-1FC9-45A2-BD79-EAB357300180}"/>
              </a:ext>
            </a:extLst>
          </p:cNvPr>
          <p:cNvSpPr txBox="1"/>
          <p:nvPr/>
        </p:nvSpPr>
        <p:spPr>
          <a:xfrm>
            <a:off x="5143616" y="1959056"/>
            <a:ext cx="68368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Para inserir o Centro de Distribuição no sistema e iniciar a configuração, é de extrema importância verificar as informações dos itens abaixo: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- O nome utilizado como PADRÃO para Centro de Distribuição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é ‘’CONFIG CD’’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- Como regra, o tipo de Contribuinte, deve ser utilizado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 2. Contribuinte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- Deve ser marcado o item de ‘’Centro de Distribuição’’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- Inserir uma Configuração Global que deverá ser criada exclusivamente para este cadastro.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7"/>
          <p:cNvPicPr preferRelativeResize="0"/>
          <p:nvPr/>
        </p:nvPicPr>
        <p:blipFill rotWithShape="1">
          <a:blip r:embed="rId3">
            <a:alphaModFix/>
          </a:blip>
          <a:srcRect t="1301" b="14181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/>
          <p:cNvSpPr txBox="1"/>
          <p:nvPr/>
        </p:nvSpPr>
        <p:spPr>
          <a:xfrm>
            <a:off x="900332" y="1052903"/>
            <a:ext cx="11291669" cy="37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pt-BR" sz="25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                                     Para configuração de Centro de Distribuição:</a:t>
            </a:r>
          </a:p>
          <a:p>
            <a:pPr>
              <a:spcAft>
                <a:spcPts val="1000"/>
              </a:spcAft>
            </a:pPr>
            <a:endParaRPr lang="pt-BR" sz="2500" b="1" dirty="0">
              <a:solidFill>
                <a:srgbClr val="F3F3F3"/>
              </a:solidFill>
              <a:latin typeface="Dosis"/>
              <a:ea typeface="Dosis"/>
              <a:cs typeface="Dosis"/>
              <a:sym typeface="Dosis"/>
            </a:endParaRPr>
          </a:p>
          <a:p>
            <a:pPr>
              <a:spcAft>
                <a:spcPts val="1000"/>
              </a:spcAft>
            </a:pPr>
            <a:endParaRPr sz="4000" b="1" dirty="0">
              <a:solidFill>
                <a:srgbClr val="F3F3F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 rotWithShape="1">
          <a:blip r:embed="rId4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0052D0-4546-460D-A620-7EAF92992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1E69198-85FD-4D2E-8960-D173A957158A}"/>
              </a:ext>
            </a:extLst>
          </p:cNvPr>
          <p:cNvSpPr txBox="1"/>
          <p:nvPr/>
        </p:nvSpPr>
        <p:spPr>
          <a:xfrm>
            <a:off x="900331" y="1030556"/>
            <a:ext cx="10906082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pt-BR" sz="1800" b="1" dirty="0">
                <a:solidFill>
                  <a:srgbClr val="F3F3F3"/>
                </a:solidFill>
                <a:latin typeface="Dosis"/>
                <a:ea typeface="Dosis"/>
                <a:cs typeface="Dosis"/>
                <a:sym typeface="Dosis"/>
              </a:rPr>
              <a:t>Para inserir a Configuração Global no cadastro da Empresa CONFIG CD, </a:t>
            </a:r>
            <a:r>
              <a:rPr lang="pt-BR" sz="1800" b="1" dirty="0">
                <a:solidFill>
                  <a:srgbClr val="F3F3F3"/>
                </a:solidFill>
                <a:latin typeface="Dosis" panose="020B0604020202020204" charset="0"/>
              </a:rPr>
              <a:t>é necessário clonar a configuração de outra Empresa. Para realizar a clonagem, acessamos Retaguarda &gt; Configurações &gt; Parâmetros Globais &gt; Clonar </a:t>
            </a:r>
            <a:r>
              <a:rPr lang="pt-BR" sz="1800" b="1" dirty="0" err="1">
                <a:solidFill>
                  <a:srgbClr val="F3F3F3"/>
                </a:solidFill>
                <a:latin typeface="Dosis" panose="020B0604020202020204" charset="0"/>
              </a:rPr>
              <a:t>Config</a:t>
            </a:r>
            <a:r>
              <a:rPr lang="pt-BR" sz="1800" b="1" dirty="0">
                <a:solidFill>
                  <a:srgbClr val="F3F3F3"/>
                </a:solidFill>
                <a:latin typeface="Dosis" panose="020B0604020202020204" charset="0"/>
              </a:rPr>
              <a:t>, onde a mesma deve ser utilizada SOMENTE para o Centro de Distribuição, conforme imagem: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DEDE46-4689-4C8B-B4CF-89820AAD2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31" y="2553582"/>
            <a:ext cx="6107983" cy="34930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 rotWithShape="1">
          <a:blip r:embed="rId4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65607E-98F3-488C-88B6-6CF7FC657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EBB8AB-EB19-4E58-901A-0B8EE58979A8}"/>
              </a:ext>
            </a:extLst>
          </p:cNvPr>
          <p:cNvSpPr txBox="1"/>
          <p:nvPr/>
        </p:nvSpPr>
        <p:spPr>
          <a:xfrm>
            <a:off x="1322401" y="1226290"/>
            <a:ext cx="100655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Após realizada a inclusão e configuração do Centro de Distribuição, será necessário realizar a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parametrização dos EXTERNOS . Nesse passo, devemos nos atentar aos itens abaixo: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- O Externo sempre é incluso no sistema com o vínculo de alguma loja da Rede, por exemplo: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‘’Clube Melissa Cascavel’’ tem outra empresa com o nome ‘’EXTERNO Clube Melissa Cascavel’’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Com base nisso, iremos realizar a inclusão desse EXTERNO. 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- No nome da EMPRESA EXTERNO colocar a sigla do Estado vigente da Empresa, por exemplo: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‘’EXTERNO Clube Melissa Cascavel (PR).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- As informações da nova Empresa com o nome EXTERNO </a:t>
            </a:r>
            <a:r>
              <a:rPr lang="pt-BR" sz="2000" dirty="0">
                <a:solidFill>
                  <a:srgbClr val="F3F3F3"/>
                </a:solidFill>
                <a:latin typeface="Dosis" panose="020B0604020202020204" charset="0"/>
              </a:rPr>
              <a:t>(CNPJ, I.E, Endereço...) </a:t>
            </a:r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será copiada 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de forma igual conforme o cadastro da loja vinculada.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 rotWithShape="1">
          <a:blip r:embed="rId4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65607E-98F3-488C-88B6-6CF7FC657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2A7813B-0790-474F-AA70-BAA8E8785CA9}"/>
              </a:ext>
            </a:extLst>
          </p:cNvPr>
          <p:cNvSpPr txBox="1"/>
          <p:nvPr/>
        </p:nvSpPr>
        <p:spPr>
          <a:xfrm>
            <a:off x="7338523" y="1613764"/>
            <a:ext cx="446789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Na imagem ao lado, temos como exemplo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uma LOJA onde será inclusa uma nova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Empresa Externo como vínculo. 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Neste passo, a inclusão da nova empresa 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é efetuada de forma padrão no sistema, 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entretanto, deve ser copiado os mesmos 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dados da LOJA, sempre se atentando ao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item de CONFIG, que também deve ser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utilizada a mesma neste caso.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6CD5F1-1A6E-43F4-88F8-47414122C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87" y="1216938"/>
            <a:ext cx="6783700" cy="453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 rotWithShape="1">
          <a:blip r:embed="rId4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65607E-98F3-488C-88B6-6CF7FC657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2A7813B-0790-474F-AA70-BAA8E8785CA9}"/>
              </a:ext>
            </a:extLst>
          </p:cNvPr>
          <p:cNvSpPr txBox="1"/>
          <p:nvPr/>
        </p:nvSpPr>
        <p:spPr>
          <a:xfrm>
            <a:off x="825181" y="825973"/>
            <a:ext cx="10981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Após inclusa a Empresa Externo, é necessário realizar algumas parametrizações via Banco de Dados: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 Na tabela Pessoas, filtramos pelo CNPJ da loja/externo para que apareçam as duas empresas: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65F3058-F9CB-4C0A-9FB6-D83DEDF3C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739" y="2129968"/>
            <a:ext cx="10002129" cy="29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 rotWithShape="1">
          <a:blip r:embed="rId4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65607E-98F3-488C-88B6-6CF7FC657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2A7813B-0790-474F-AA70-BAA8E8785CA9}"/>
              </a:ext>
            </a:extLst>
          </p:cNvPr>
          <p:cNvSpPr txBox="1"/>
          <p:nvPr/>
        </p:nvSpPr>
        <p:spPr>
          <a:xfrm>
            <a:off x="842868" y="750027"/>
            <a:ext cx="109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No Banco de Dados, localizar o Campo </a:t>
            </a:r>
            <a:r>
              <a:rPr lang="pt-BR" sz="2000" b="1" dirty="0" err="1">
                <a:solidFill>
                  <a:srgbClr val="F3F3F3"/>
                </a:solidFill>
                <a:latin typeface="Dosis" panose="020B0604020202020204" charset="0"/>
              </a:rPr>
              <a:t>OmniChannel</a:t>
            </a:r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. </a:t>
            </a:r>
          </a:p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Neste campo, a LOJA deve estar com o Campo Omni como ‘’TRUE’’. Já o EXTERNO, deve estar no campo Omni como ‘’FALSE’’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B2BB1F3-4085-4749-BDF2-4682C353C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81" y="1984015"/>
            <a:ext cx="10334758" cy="313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0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8"/>
          <p:cNvPicPr preferRelativeResize="0"/>
          <p:nvPr/>
        </p:nvPicPr>
        <p:blipFill rotWithShape="1">
          <a:blip r:embed="rId4">
            <a:alphaModFix/>
          </a:blip>
          <a:srcRect t="209" b="219"/>
          <a:stretch/>
        </p:blipFill>
        <p:spPr>
          <a:xfrm>
            <a:off x="10691988" y="5684675"/>
            <a:ext cx="11144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65607E-98F3-488C-88B6-6CF7FC657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483" y="5952052"/>
            <a:ext cx="1714379" cy="5043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2A7813B-0790-474F-AA70-BAA8E8785CA9}"/>
              </a:ext>
            </a:extLst>
          </p:cNvPr>
          <p:cNvSpPr txBox="1"/>
          <p:nvPr/>
        </p:nvSpPr>
        <p:spPr>
          <a:xfrm>
            <a:off x="1598904" y="905947"/>
            <a:ext cx="10981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3F3F3"/>
                </a:solidFill>
                <a:latin typeface="Dosis" panose="020B0604020202020204" charset="0"/>
              </a:rPr>
              <a:t>No Banco de Dados, nos campos Filial e Fornecedor, ambos ficam como ‘’TRUE’’</a:t>
            </a: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  <a:p>
            <a:endParaRPr lang="pt-BR" sz="2000" b="1" dirty="0">
              <a:solidFill>
                <a:srgbClr val="F3F3F3"/>
              </a:solidFill>
              <a:latin typeface="Dosis" panose="020B060402020202020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74CA00-6281-43DA-AC35-8412228FB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662112"/>
            <a:ext cx="100584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02808"/>
      </p:ext>
    </p:extLst>
  </p:cSld>
  <p:clrMapOvr>
    <a:masterClrMapping/>
  </p:clrMapOvr>
</p:sld>
</file>

<file path=ppt/theme/theme1.xml><?xml version="1.0" encoding="utf-8"?>
<a:theme xmlns:a="http://schemas.openxmlformats.org/drawingml/2006/main" name="[Master] Padrão Linx">
  <a:themeElements>
    <a:clrScheme name="Paleta de Cores Linx">
      <a:dk1>
        <a:srgbClr val="414141"/>
      </a:dk1>
      <a:lt1>
        <a:srgbClr val="F3F3F3"/>
      </a:lt1>
      <a:dk2>
        <a:srgbClr val="532D6D"/>
      </a:dk2>
      <a:lt2>
        <a:srgbClr val="FFC315"/>
      </a:lt2>
      <a:accent1>
        <a:srgbClr val="411E59"/>
      </a:accent1>
      <a:accent2>
        <a:srgbClr val="FFB914"/>
      </a:accent2>
      <a:accent3>
        <a:srgbClr val="F0462C"/>
      </a:accent3>
      <a:accent4>
        <a:srgbClr val="280A3C"/>
      </a:accent4>
      <a:accent5>
        <a:srgbClr val="DCA014"/>
      </a:accent5>
      <a:accent6>
        <a:srgbClr val="D23C28"/>
      </a:accent6>
      <a:hlink>
        <a:srgbClr val="05BBEA"/>
      </a:hlink>
      <a:folHlink>
        <a:srgbClr val="026D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797</Words>
  <Application>Microsoft Office PowerPoint</Application>
  <PresentationFormat>Widescreen</PresentationFormat>
  <Paragraphs>91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Roboto</vt:lpstr>
      <vt:lpstr>Dosis</vt:lpstr>
      <vt:lpstr>Calibri</vt:lpstr>
      <vt:lpstr>Arial Nova</vt:lpstr>
      <vt:lpstr>Dosis Medium</vt:lpstr>
      <vt:lpstr>Arial</vt:lpstr>
      <vt:lpstr>[Master] Padrão Linx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Sato</dc:creator>
  <cp:lastModifiedBy>Ingrid Alana Cardoso</cp:lastModifiedBy>
  <cp:revision>23</cp:revision>
  <dcterms:modified xsi:type="dcterms:W3CDTF">2020-04-23T13:02:42Z</dcterms:modified>
</cp:coreProperties>
</file>